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82E80-6EDF-4FCA-A1EA-0757F6824C9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086FB-40A7-492C-ACA8-33A4B88927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56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bes.com/sites/ralphjennings/2013/10/10/poor-may-resist-as-jakarta-plans-end-to-slum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 smtClean="0"/>
              <a:t>Mezopotamske rijeke – Eufrat i Tigris – izvirale su u planinama Armenije. Njihove glavne vode teku planinskim dolinama i poslije otapanja snijega, dosežu maksimalne vodostaje u svibnju. Drevni mezopotamski narodi izgradili su mrežu kanala, bazene i jame za skladištenje koje su osim zadržavanja rijeke u svome toku dali izrazitu plodnost aluvijalnom zemljištu. Izobilje žetve žiza, voća i povrća, ribe i peradi bili su izvor čuđenja putnicima i piscima koji su ih posjećivali. Kanali i rijeke su također služili i kao putevi, pa ceste uglavnom nisu bile građene.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dirty="0" smtClean="0"/>
              <a:t>Marko Polo: “Toris je veliki grad. On se nalazi u zemlji zvanoj Arac (Perzijski Irak), u kojoj ima više gradova i utvrđenih mjesta. Ja ću vam pripovijedati o Torisu, jer je to najljepši grad pokrajine. Stanovnici žive od trgovine i obrta tj. izrade svilenih i zlatnih tkanina. Mjesto je jako prometno... Oko grada ima krasnih i lijepih bašta s voćem svih mogućih vrsta...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dirty="0" smtClean="0"/>
              <a:t>Marko Polo o Kini: “Nanchin je vrlo velika i bogata pokrajina. Njeni stanovnici su idolopoklonici; novac im je </a:t>
            </a:r>
            <a:r>
              <a:rPr lang="hr-HR" b="1" dirty="0" smtClean="0"/>
              <a:t>papirnati, </a:t>
            </a:r>
            <a:r>
              <a:rPr lang="hr-HR" dirty="0" smtClean="0"/>
              <a:t>pod velikim su kanom. Živo od trgovine i obrta, a imaju dosta </a:t>
            </a:r>
            <a:r>
              <a:rPr lang="hr-HR" b="1" dirty="0" smtClean="0"/>
              <a:t>svile </a:t>
            </a:r>
            <a:r>
              <a:rPr lang="hr-HR" dirty="0" smtClean="0"/>
              <a:t>, ptica i životinja za lov, dosta lavova i svega potrebnog za život...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dirty="0" smtClean="0"/>
              <a:t>Marko Polo o Singiu i velikoj rijeci Quian (Jangce): “Grad leži na najvećoj rijeci svijeta </a:t>
            </a:r>
            <a:r>
              <a:rPr lang="hr-HR" i="1" dirty="0" smtClean="0"/>
              <a:t>(zašto se tada smatralo da je to najveća rijeka svijeta? – otkriće Novog svijeta uslijedilo je tek u 16. st.),</a:t>
            </a:r>
            <a:r>
              <a:rPr lang="hr-HR" dirty="0" smtClean="0"/>
              <a:t> zvanoj Quian. Na pojedinim mjestima ona je široka 10 milja, na nekim 8, a na nekim 6; dugačka je više od 100 dana. Rijeka nosi velike prihode velikom kanu od robe, koje tamo ima mnogo, a koja ide gore-dolje i tu ostaje. Kroz mnoge gradove, koje leže na toj rijeci, prolazi više skupocjene robe, negoli po svim drugim kršćanskim rijekama i svim njihovim morima, jer sam ja ujedamput vidio u ovom gradu 15 tisuća brodova, gdje prevoze robu. A sada znajte i ovo. Kada ovaj grad, koji nije jako velik, ima toliko brodova, koliko li ih tek imaju ostali gradovi, koji leže na ovoj rijeci, jer ona teže kroz 16 pokrajina, a na njoj ima 200 velikih gradova, koji svi skupa imaju više brodova, negoli u ovom....”</a:t>
            </a:r>
            <a:endParaRPr lang="hr-HR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hr-H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hr-HR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AF805B4-BADD-4D18-9982-438B5618A652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9360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ispuniti tablicu s podatcima o tradicionalnom i suvremenom u Hrvatskoj i Aziji, kako bi učenici spoznali značenje pojmova </a:t>
            </a:r>
            <a:r>
              <a:rPr lang="hr-HR" altLang="sr-Latn-RS" i="1" smtClean="0"/>
              <a:t>tradicija</a:t>
            </a:r>
            <a:r>
              <a:rPr lang="hr-HR" altLang="sr-Latn-RS" smtClean="0"/>
              <a:t> i </a:t>
            </a:r>
            <a:r>
              <a:rPr lang="hr-HR" altLang="sr-Latn-RS" i="1" smtClean="0"/>
              <a:t>suvremenost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hr-HR" altLang="sr-Latn-RS" i="1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- nakon popunjavanje tablice slijedi analiza i diskusija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najaviti učeničke referate i upoznati učenike s kriterijem ocjenjivanja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(referate zadati učenicima na nekom od prethodnih satova;  objasniti im način izrade referata – kao plakat ili prezentacija u programu PowerPoint te kriterije za ocjenjivanje; uputiti učenike da se kod izrade referata služe podacima iz udžbenika, a slikovne materijale i dodatne informacije mogu skidati sa interneta; prezentacija ne može trajati dulje od 5 minuta)</a:t>
            </a:r>
            <a:endParaRPr lang="hr-HR" altLang="sr-Latn-RS" b="1" u="sng" smtClean="0"/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C1AB9B-4270-485E-9FFD-6546E050C939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421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Na selu se još uvijek živi tradicionalnim načinom. Većina ljudi bavi se poljoprivredom, pretežno za vlastite potrebe. Važan je ljudski rad, pa su obitelji velike, a i djeca sudjeluju u poljoprivrednim poslovima.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F74B03-672A-4B7D-A995-687353C3E41F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9832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Izvor fotografije: http://www.pakwheels.com/forums/non-wheels-discussions/183165-shanghai-china-1990-vs-2010-a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3B2155E-C436-437C-BC87-3CD787CFAC62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0982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Prenapučenost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problem pitke vode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>
                <a:hlinkClick r:id="rId3"/>
              </a:rPr>
              <a:t>http://www.forbes.com/sites/ralphjennings/2013/10/10/poor-may-resist-as-jakarta-plans-end-to-slums/</a:t>
            </a: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457405-E31D-463F-96DE-3A90696B244A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036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91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264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538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477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19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360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992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484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7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58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78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818E-626D-4041-A18D-EDE4E2835636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425C-5A6C-45FB-9E22-41D36FC632E8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7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ovijest.hr/nadanasnjidan/tko-je-sagradio-taj-mahal-za-svoju-voljenu-suprugu-1592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Relationship Id="rId9" Type="http://schemas.openxmlformats.org/officeDocument/2006/relationships/hyperlink" Target="http://hr.wikipedia.org/wiki/Popis_mjesta_svjetske_ba%C5%A1tine_u_Aziji_i_Oceanij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75360" y="3802335"/>
            <a:ext cx="9144000" cy="1655762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Društvena obilježja i regije</a:t>
            </a:r>
            <a:endParaRPr lang="hr-HR" sz="36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77" y="2019927"/>
            <a:ext cx="7191460" cy="1490036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1235707" y="396779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23960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vjetlana\Documents\školska knjiga\ppt predlosci i slike\smanjene\040_sh_387027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15043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452939" y="1000125"/>
            <a:ext cx="6072187" cy="1143000"/>
          </a:xfrm>
        </p:spPr>
        <p:txBody>
          <a:bodyPr/>
          <a:lstStyle/>
          <a:p>
            <a:r>
              <a:rPr lang="hr-HR" altLang="sr-Latn-RS" dirty="0" smtClean="0"/>
              <a:t>Što posjetiti u Aziji?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4063" y="5572125"/>
            <a:ext cx="2000250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2000" b="1" dirty="0"/>
              <a:t>Veliki kineski zid</a:t>
            </a:r>
          </a:p>
        </p:txBody>
      </p:sp>
      <p:pic>
        <p:nvPicPr>
          <p:cNvPr id="29700" name="Picture 4" descr="http://www.clipartheaven.com/clipart/people/cartoons_(m_-_s)/man_-_tired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357563"/>
            <a:ext cx="19431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C:\Users\Svjetlana\AppData\Local\Microsoft\Windows\Temporary Internet Files\Content.IE5\T32GWRZ0\MC900212917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608013"/>
            <a:ext cx="164306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3488247" y="1780847"/>
            <a:ext cx="5245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0" i="0" dirty="0" smtClean="0">
                <a:solidFill>
                  <a:srgbClr val="212529"/>
                </a:solidFill>
                <a:effectLst/>
                <a:latin typeface="Nunito"/>
              </a:rPr>
              <a:t>Vrijedna kulturna baština</a:t>
            </a:r>
            <a:endParaRPr lang="hr-HR" sz="3600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766" y="2319910"/>
            <a:ext cx="7144322" cy="4410075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028282" y="2444434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Zabranjeni grad u Pekingu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961" y="2293430"/>
            <a:ext cx="6313932" cy="4211393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3854356" y="58434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chemeClr val="bg1"/>
                </a:solidFill>
                <a:effectLst/>
                <a:latin typeface="Nunito"/>
              </a:rPr>
              <a:t>Angkor Vat u Kambodži pripada svjetskoj kulturno-povijesnoj baštini</a:t>
            </a:r>
            <a:endParaRPr lang="hr-HR" b="1" i="0" dirty="0">
              <a:solidFill>
                <a:schemeClr val="bg1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904" y="2453658"/>
            <a:ext cx="7649116" cy="4302628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4297881" y="2646356"/>
            <a:ext cx="1962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Taj Mahal- </a:t>
            </a:r>
            <a:r>
              <a:rPr lang="hr-HR" b="1" dirty="0">
                <a:solidFill>
                  <a:srgbClr val="383838"/>
                </a:solidFill>
                <a:latin typeface="Nunito"/>
              </a:rPr>
              <a:t>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ndija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59131" y="52226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hlinkClick r:id="rId8"/>
              </a:rPr>
              <a:t>Tko je sagradio Taj Mahal </a:t>
            </a:r>
          </a:p>
          <a:p>
            <a:r>
              <a:rPr lang="hr-HR" dirty="0" smtClean="0">
                <a:hlinkClick r:id="rId8"/>
              </a:rPr>
              <a:t>za svoju voljenu suprugu?</a:t>
            </a:r>
          </a:p>
          <a:p>
            <a:r>
              <a:rPr lang="hr-HR" dirty="0" smtClean="0">
                <a:hlinkClick r:id="rId8"/>
              </a:rPr>
              <a:t> – 1592. | Povijest.hr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8885118" y="1895048"/>
            <a:ext cx="313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altLang="sr-Latn-RS" dirty="0">
                <a:hlinkClick r:id="rId9"/>
              </a:rPr>
              <a:t>Popis baštine UNESCO-a</a:t>
            </a:r>
            <a:r>
              <a:rPr lang="hr-HR" altLang="sr-Latn-RS" dirty="0"/>
              <a:t> u Aziji</a:t>
            </a:r>
          </a:p>
        </p:txBody>
      </p:sp>
    </p:spTree>
    <p:extLst>
      <p:ext uri="{BB962C8B-B14F-4D97-AF65-F5344CB8AC3E}">
        <p14:creationId xmlns:p14="http://schemas.microsoft.com/office/powerpoint/2010/main" val="16710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4" grpId="0"/>
      <p:bldP spid="4" grpId="1"/>
      <p:bldP spid="7" grpId="0"/>
      <p:bldP spid="7" grpId="1"/>
      <p:bldP spid="10" grpId="0"/>
      <p:bldP spid="11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Svjetlana\Documents\školska knjiga\ppt predlosci i slike\smanjene\033_sh1199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071939"/>
            <a:ext cx="40719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C:\Users\Svjetlana\Documents\školska knjiga\ppt predlosci i slike\smanjene\033_RFA007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071939"/>
            <a:ext cx="40719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C:\Users\Svjetlana\Documents\školska knjiga\ppt predlosci i slike\smanjene\033_LS0198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541464"/>
            <a:ext cx="372586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Svjetlana\Documents\školska knjiga\ppt predlosci i slike\smanjene\033_CD1910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571625"/>
            <a:ext cx="43862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>
            <a:spLocks noGrp="1"/>
          </p:cNvSpPr>
          <p:nvPr>
            <p:ph type="title"/>
          </p:nvPr>
        </p:nvSpPr>
        <p:spPr>
          <a:xfrm>
            <a:off x="271272" y="828674"/>
            <a:ext cx="8229600" cy="1143000"/>
          </a:xfrm>
        </p:spPr>
        <p:txBody>
          <a:bodyPr/>
          <a:lstStyle/>
          <a:p>
            <a:pPr algn="l"/>
            <a:r>
              <a:rPr lang="hr-HR" altLang="sr-Latn-RS" sz="4000" dirty="0"/>
              <a:t>Hodočasnička mjesta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4063" y="3500438"/>
            <a:ext cx="1714500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2000" b="1" dirty="0"/>
              <a:t>Lhasa - Tibet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4563" y="6215063"/>
            <a:ext cx="3071812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2000" b="1" dirty="0"/>
              <a:t>Meka – Saudijska Arabija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3188" y="3357563"/>
            <a:ext cx="1928812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2000" b="1" dirty="0"/>
              <a:t>Varanasi - Indija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4063" y="6172200"/>
            <a:ext cx="2214562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2000" b="1" dirty="0"/>
              <a:t>Jeruzalem - Izrael</a:t>
            </a:r>
          </a:p>
        </p:txBody>
      </p:sp>
      <p:pic>
        <p:nvPicPr>
          <p:cNvPr id="19467" name="Picture 10" descr="http://jasoncohoon.files.wordpress.com/2013/07/islam-emble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5724526"/>
            <a:ext cx="1260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63880" y="1103314"/>
            <a:ext cx="10515600" cy="1325563"/>
          </a:xfrm>
        </p:spPr>
        <p:txBody>
          <a:bodyPr/>
          <a:lstStyle/>
          <a:p>
            <a:pPr eaLnBrk="1" hangingPunct="1"/>
            <a:r>
              <a:rPr lang="hr-HR" altLang="sr-Latn-RS" sz="3600" dirty="0"/>
              <a:t>Usporedite tradicionalni način života u Aziji sa životom u velikim gradovima.</a:t>
            </a:r>
          </a:p>
        </p:txBody>
      </p:sp>
      <p:pic>
        <p:nvPicPr>
          <p:cNvPr id="4" name="Picture 3" descr="C:\Users\Svjetlana\Documents\školska knjiga\ppt predlosci i slike\smanjene\040_046A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9"/>
          <a:stretch>
            <a:fillRect/>
          </a:stretch>
        </p:blipFill>
        <p:spPr bwMode="auto">
          <a:xfrm>
            <a:off x="1809751" y="2557464"/>
            <a:ext cx="37052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1338" y="2814638"/>
            <a:ext cx="4832350" cy="3543300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041" y="2557464"/>
            <a:ext cx="6815919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smtClean="0"/>
              <a:t>Velike rijeke</a:t>
            </a:r>
          </a:p>
          <a:p>
            <a:r>
              <a:rPr lang="hr-HR" altLang="sr-Latn-RS" smtClean="0"/>
              <a:t>Napredna poljoprivreda</a:t>
            </a:r>
          </a:p>
          <a:p>
            <a:r>
              <a:rPr lang="hr-HR" altLang="sr-Latn-RS" smtClean="0"/>
              <a:t>Monumentalne građevine</a:t>
            </a:r>
          </a:p>
          <a:p>
            <a:r>
              <a:rPr lang="hr-HR" altLang="sr-Latn-RS" smtClean="0"/>
              <a:t>Pismo</a:t>
            </a:r>
          </a:p>
          <a:p>
            <a:r>
              <a:rPr lang="hr-HR" altLang="sr-Latn-RS" smtClean="0"/>
              <a:t>Izumi</a:t>
            </a:r>
          </a:p>
          <a:p>
            <a:pPr>
              <a:buFont typeface="Arial" panose="020B0604020202020204" pitchFamily="34" charset="0"/>
              <a:buNone/>
            </a:pPr>
            <a:endParaRPr lang="hr-HR" altLang="sr-Latn-RS" smtClean="0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498565" y="726282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Drevne kulture i civilizacije u Aziji</a:t>
            </a:r>
          </a:p>
        </p:txBody>
      </p:sp>
      <p:pic>
        <p:nvPicPr>
          <p:cNvPr id="18442" name="Picture 10" descr="http://www.ki.unizg.hr/wp-content/uploads/2012/05/Vijesti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214689"/>
            <a:ext cx="40005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24314" y="4214814"/>
            <a:ext cx="5214937" cy="16160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r-HR" altLang="sr-Latn-RS" sz="2400" b="1"/>
              <a:t>Hamurabijev zakonik:</a:t>
            </a:r>
          </a:p>
          <a:p>
            <a:pPr algn="ctr"/>
            <a:r>
              <a:rPr lang="hr-HR" altLang="sr-Latn-RS" sz="2500" b="1"/>
              <a:t>Ako netko odnese vjedro za izvlačenje vode ili oluk za navodnjavanje, dužan je platiti vlasniku 3 sekela srebra.</a:t>
            </a:r>
          </a:p>
        </p:txBody>
      </p:sp>
      <p:pic>
        <p:nvPicPr>
          <p:cNvPr id="27650" name="Picture 2" descr="C:\Users\Svjetlana\Documents\školska knjiga\ppt predlosci i slike\smanjene\040_sh_387027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42875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Users\Svjetlana\Documents\školska knjiga\ppt predlosci i slike\slike2\PPT\sh10642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857375"/>
            <a:ext cx="5857875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2000250"/>
            <a:ext cx="63531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556" y="1654729"/>
            <a:ext cx="8908637" cy="51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2" build="p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1738" y="46625"/>
            <a:ext cx="8229600" cy="946150"/>
          </a:xfrm>
        </p:spPr>
        <p:txBody>
          <a:bodyPr/>
          <a:lstStyle/>
          <a:p>
            <a:r>
              <a:rPr lang="hr-HR" altLang="sr-Latn-RS" dirty="0" smtClean="0"/>
              <a:t>Regionalizacija Azije</a:t>
            </a:r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51" y="1129030"/>
            <a:ext cx="8469313" cy="5187823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563" y="182880"/>
            <a:ext cx="8631836" cy="6858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51" y="1129030"/>
            <a:ext cx="8319516" cy="558000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00" y="1129030"/>
            <a:ext cx="8221218" cy="542065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13" y="1134941"/>
            <a:ext cx="8394192" cy="554392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29" y="1142072"/>
            <a:ext cx="8417814" cy="558861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13" y="1146165"/>
            <a:ext cx="8171688" cy="54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73024" y="996061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Precrtajte i ispunite tablicu</a:t>
            </a:r>
            <a:br>
              <a:rPr lang="hr-HR" altLang="sr-Latn-RS" dirty="0" smtClean="0"/>
            </a:br>
            <a:r>
              <a:rPr lang="hr-HR" altLang="sr-Latn-RS" sz="2800" dirty="0"/>
              <a:t>(</a:t>
            </a:r>
            <a:r>
              <a:rPr lang="hr-HR" altLang="sr-Latn-RS" sz="2800" dirty="0" smtClean="0"/>
              <a:t> sada za Hrvatsku a na kraju sata za Aziju 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95563" y="2428875"/>
          <a:ext cx="6786562" cy="4071936"/>
        </p:xfrm>
        <a:graphic>
          <a:graphicData uri="http://schemas.openxmlformats.org/drawingml/2006/table">
            <a:tbl>
              <a:tblPr/>
              <a:tblGrid>
                <a:gridCol w="182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65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2400" b="1">
                          <a:latin typeface="Calibri"/>
                          <a:ea typeface="Calibri"/>
                          <a:cs typeface="Times New Roman"/>
                        </a:rPr>
                        <a:t>Hrvatska</a:t>
                      </a:r>
                      <a:endParaRPr lang="hr-HR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>
                          <a:latin typeface="Calibri"/>
                          <a:ea typeface="Calibri"/>
                          <a:cs typeface="Times New Roman"/>
                        </a:rPr>
                        <a:t>Azija</a:t>
                      </a:r>
                      <a:endParaRPr lang="hr-HR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>
                          <a:latin typeface="Calibri"/>
                          <a:ea typeface="Calibri"/>
                          <a:cs typeface="Times New Roman"/>
                        </a:rPr>
                        <a:t>tradicionalno</a:t>
                      </a:r>
                      <a:endParaRPr lang="hr-HR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>
                          <a:latin typeface="Calibri"/>
                          <a:ea typeface="Calibri"/>
                          <a:cs typeface="Times New Roman"/>
                        </a:rPr>
                        <a:t>suvremeno</a:t>
                      </a:r>
                      <a:endParaRPr lang="hr-HR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>
                          <a:latin typeface="Calibri"/>
                          <a:ea typeface="Calibri"/>
                          <a:cs typeface="Times New Roman"/>
                        </a:rPr>
                        <a:t>tradicionalno</a:t>
                      </a:r>
                      <a:endParaRPr lang="hr-HR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latin typeface="Calibri"/>
                          <a:ea typeface="Calibri"/>
                          <a:cs typeface="Times New Roman"/>
                        </a:rPr>
                        <a:t>suvremeno</a:t>
                      </a:r>
                      <a:endParaRPr lang="hr-HR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hr-H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5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063" y="1285875"/>
            <a:ext cx="4614862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Selo – tradicionalni način života</a:t>
            </a:r>
            <a:endParaRPr lang="hr-HR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3" y="2292351"/>
            <a:ext cx="6574035" cy="4351338"/>
          </a:xfrm>
        </p:spPr>
      </p:pic>
      <p:pic>
        <p:nvPicPr>
          <p:cNvPr id="3073" name="Picture 1" descr="C:\Users\Svjetlana\Documents\školska knjiga\ppt predlosci i slike\smanjene\041_087a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285876"/>
            <a:ext cx="34639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vjetlana\Documents\školska knjiga\ppt predlosci i slike\smanjene\040_078A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292476"/>
            <a:ext cx="507206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Svjetlana\Documents\školska knjiga\ppt predlosci i slike\smanjene\040_046AS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057275"/>
            <a:ext cx="3705225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4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4316"/>
            <a:ext cx="40957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98433"/>
            <a:ext cx="55816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www.e-sfera.hr/dodatni-digitalni-sadrzaji/d48e1cfb-5f19-4cbb-a8dc-93a69c4b6a83/assets/image/80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2" y="1982978"/>
            <a:ext cx="67124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472488" cy="803275"/>
          </a:xfrm>
        </p:spPr>
        <p:txBody>
          <a:bodyPr/>
          <a:lstStyle/>
          <a:p>
            <a:pPr algn="l"/>
            <a:r>
              <a:rPr lang="hr-HR" altLang="sr-Latn-RS" sz="4000" dirty="0"/>
              <a:t>Gradovi – suvremen način života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500313"/>
            <a:ext cx="10818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ttp://www.pakwheels.com/forums/attachments/non-wheels-discussions/344202d1324543854-shanghai-china-1990-vs-2010-shanghai-1990-2010-k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4" y="2000250"/>
            <a:ext cx="74707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6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229600" cy="731837"/>
          </a:xfrm>
        </p:spPr>
        <p:txBody>
          <a:bodyPr/>
          <a:lstStyle/>
          <a:p>
            <a:pPr algn="l"/>
            <a:r>
              <a:rPr lang="hr-HR" altLang="sr-Latn-RS" sz="3600" dirty="0"/>
              <a:t>Ispreplitanje tradicionalnog i suvremenog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43126"/>
            <a:ext cx="2185988" cy="4500563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JZ Azija - islamska vjera ima velik utjecaj na način života</a:t>
            </a:r>
            <a:endParaRPr lang="hr-HR" dirty="0"/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2143126"/>
            <a:ext cx="60039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89" y="2143125"/>
            <a:ext cx="6144703" cy="4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229600" cy="803275"/>
          </a:xfrm>
        </p:spPr>
        <p:txBody>
          <a:bodyPr/>
          <a:lstStyle/>
          <a:p>
            <a:r>
              <a:rPr lang="hr-HR" altLang="sr-Latn-RS" smtClean="0"/>
              <a:t>Lice i naličje rastućih gradova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192" y="2403095"/>
            <a:ext cx="7429500" cy="3705225"/>
          </a:xfrm>
        </p:spPr>
        <p:txBody>
          <a:bodyPr/>
          <a:lstStyle/>
          <a:p>
            <a:r>
              <a:rPr lang="hr-HR" altLang="sr-Latn-RS" dirty="0" smtClean="0"/>
              <a:t>Snažan priljev stanovništva gradovima stvara velike probleme.</a:t>
            </a:r>
          </a:p>
          <a:p>
            <a:r>
              <a:rPr lang="hr-HR" altLang="sr-Latn-RS" dirty="0" smtClean="0"/>
              <a:t>U brzo rastućim gradovima uz suvremene gradske četvrti nastaju sirotinjske četvrti.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9" y="1092201"/>
            <a:ext cx="70866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93" y="1130368"/>
            <a:ext cx="708342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vjetlana\Documents\školska knjiga\ppt predlosci i slike\smanjene\040_sh2997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2084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998" y="1139825"/>
            <a:ext cx="97726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744</Words>
  <Application>Microsoft Office PowerPoint</Application>
  <PresentationFormat>Široki zaslon</PresentationFormat>
  <Paragraphs>60</Paragraphs>
  <Slides>12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Nunito</vt:lpstr>
      <vt:lpstr>Times New Roman</vt:lpstr>
      <vt:lpstr>Tema sustava Office</vt:lpstr>
      <vt:lpstr> </vt:lpstr>
      <vt:lpstr>Drevne kulture i civilizacije u Aziji</vt:lpstr>
      <vt:lpstr>Regionalizacija Azije</vt:lpstr>
      <vt:lpstr>Precrtajte i ispunite tablicu ( sada za Hrvatsku a na kraju sata za Aziju )</vt:lpstr>
      <vt:lpstr>Selo – tradicionalni način života</vt:lpstr>
      <vt:lpstr>PowerPoint prezentacija</vt:lpstr>
      <vt:lpstr>Gradovi – suvremen način života</vt:lpstr>
      <vt:lpstr>Ispreplitanje tradicionalnog i suvremenog</vt:lpstr>
      <vt:lpstr>Lice i naličje rastućih gradova</vt:lpstr>
      <vt:lpstr>Što posjetiti u Aziji?</vt:lpstr>
      <vt:lpstr>Hodočasnička mjesta</vt:lpstr>
      <vt:lpstr>Usporedite tradicionalni način života u Aziji sa životom u velikim gradovima.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Korisnik</dc:creator>
  <cp:lastModifiedBy>Korisnik</cp:lastModifiedBy>
  <cp:revision>12</cp:revision>
  <dcterms:created xsi:type="dcterms:W3CDTF">2021-05-02T14:17:47Z</dcterms:created>
  <dcterms:modified xsi:type="dcterms:W3CDTF">2021-05-10T19:51:55Z</dcterms:modified>
</cp:coreProperties>
</file>